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91" r:id="rId4"/>
    <p:sldId id="258" r:id="rId5"/>
    <p:sldId id="263" r:id="rId6"/>
    <p:sldId id="293" r:id="rId7"/>
    <p:sldId id="266" r:id="rId8"/>
    <p:sldId id="285" r:id="rId9"/>
    <p:sldId id="272" r:id="rId10"/>
    <p:sldId id="269" r:id="rId11"/>
    <p:sldId id="273" r:id="rId12"/>
    <p:sldId id="286" r:id="rId13"/>
    <p:sldId id="274" r:id="rId14"/>
    <p:sldId id="300" r:id="rId15"/>
    <p:sldId id="279" r:id="rId16"/>
    <p:sldId id="292" r:id="rId17"/>
    <p:sldId id="301" r:id="rId18"/>
    <p:sldId id="295" r:id="rId19"/>
    <p:sldId id="299" r:id="rId20"/>
    <p:sldId id="298" r:id="rId21"/>
    <p:sldId id="287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2" autoAdjust="0"/>
    <p:restoredTop sz="87722" autoAdjust="0"/>
  </p:normalViewPr>
  <p:slideViewPr>
    <p:cSldViewPr>
      <p:cViewPr>
        <p:scale>
          <a:sx n="67" d="100"/>
          <a:sy n="67" d="100"/>
        </p:scale>
        <p:origin x="-138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1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48FDB1-6C2E-42BE-AC8D-C18F73516EC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974083-CD43-46DE-BC16-178F206451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071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F0D0BD-0FAC-4C5C-AB66-7CDF3AFB3048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C7A88E-78E0-4B29-A176-E96D8822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8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A88E-78E0-4B29-A176-E96D88221D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6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A88E-78E0-4B29-A176-E96D88221D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80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many more.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A88E-78E0-4B29-A176-E96D88221D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C7A88E-78E0-4B29-A176-E96D88221D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996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25BBBC2-B3FC-421E-B312-1870AF163520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76112-063B-4E0A-84A6-A0571C8BF74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gzippo-mazur@ocean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257800"/>
            <a:ext cx="5712179" cy="1524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Gina Zippo-Mazur, MS, CRC, CPRP</a:t>
            </a:r>
          </a:p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Coordinator of Disability Services</a:t>
            </a:r>
          </a:p>
          <a:p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0511" y="228600"/>
            <a:ext cx="5723468" cy="2667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Disability Services</a:t>
            </a:r>
            <a:br>
              <a:rPr lang="en-US" sz="4000" dirty="0" smtClean="0"/>
            </a:br>
            <a:r>
              <a:rPr lang="en-US" sz="4000" dirty="0" smtClean="0"/>
              <a:t>at</a:t>
            </a:r>
            <a:br>
              <a:rPr lang="en-US" sz="4000" dirty="0" smtClean="0"/>
            </a:br>
            <a:r>
              <a:rPr lang="en-US" sz="4000" dirty="0" smtClean="0"/>
              <a:t>Ocean County College</a:t>
            </a:r>
            <a:r>
              <a:rPr lang="en-US" sz="5300" dirty="0"/>
              <a:t/>
            </a:r>
            <a:br>
              <a:rPr lang="en-US" sz="5300" dirty="0"/>
            </a:br>
            <a:endParaRPr lang="en-US" sz="53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276600"/>
            <a:ext cx="1372091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308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</a:rPr>
              <a:t>nd</a:t>
            </a:r>
            <a:r>
              <a:rPr lang="en-US" dirty="0" smtClean="0">
                <a:solidFill>
                  <a:srgbClr val="FF0000"/>
                </a:solidFill>
              </a:rPr>
              <a:t> Step: </a:t>
            </a:r>
            <a:r>
              <a:rPr lang="en-US" dirty="0" smtClean="0"/>
              <a:t>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2057400"/>
            <a:ext cx="7162800" cy="4038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Medical &amp; health records verification.</a:t>
            </a:r>
          </a:p>
          <a:p>
            <a:r>
              <a:rPr lang="en-US" dirty="0" smtClean="0"/>
              <a:t>Psycho-educational/Neuro-psychological evaluations.</a:t>
            </a:r>
            <a:endParaRPr lang="en-US" dirty="0"/>
          </a:p>
          <a:p>
            <a:r>
              <a:rPr lang="en-US" dirty="0"/>
              <a:t>School records (e.g. Individualized Education Plans, 504 Plans and </a:t>
            </a:r>
            <a:r>
              <a:rPr lang="en-US" dirty="0" smtClean="0"/>
              <a:t>Summary </a:t>
            </a:r>
            <a:r>
              <a:rPr lang="en-US" dirty="0"/>
              <a:t>of Performance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000" b="1" dirty="0" smtClean="0"/>
              <a:t>Documentation must support the need for requested accommodations  and is based on the functional limitations of a particular disability.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72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Things to Know: </a:t>
            </a:r>
            <a:r>
              <a:rPr lang="en-US" sz="3600" dirty="0" smtClean="0"/>
              <a:t>Documentation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Current</a:t>
            </a:r>
            <a:r>
              <a:rPr lang="en-US" dirty="0" smtClean="0"/>
              <a:t> documentation is necessary.</a:t>
            </a:r>
          </a:p>
          <a:p>
            <a:r>
              <a:rPr lang="en-US" dirty="0"/>
              <a:t>DS may require additional information to determine </a:t>
            </a:r>
            <a:r>
              <a:rPr lang="en-US" dirty="0" smtClean="0"/>
              <a:t>eligibility.</a:t>
            </a:r>
          </a:p>
          <a:p>
            <a:r>
              <a:rPr lang="en-US" dirty="0" smtClean="0"/>
              <a:t>DS can deny accommodations &amp; requests previously approved by other institutions.</a:t>
            </a:r>
          </a:p>
          <a:p>
            <a:r>
              <a:rPr lang="en-US" dirty="0" smtClean="0"/>
              <a:t>Decisions are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instant</a:t>
            </a:r>
            <a:r>
              <a:rPr lang="en-US" dirty="0"/>
              <a:t> </a:t>
            </a:r>
            <a:r>
              <a:rPr lang="en-US" dirty="0" smtClean="0"/>
              <a:t>and can take up to two weeks.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4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3rd Step: </a:t>
            </a:r>
            <a:r>
              <a:rPr lang="en-US" dirty="0" smtClean="0"/>
              <a:t>Intake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2119256"/>
            <a:ext cx="8153400" cy="4357744"/>
          </a:xfrm>
        </p:spPr>
        <p:txBody>
          <a:bodyPr>
            <a:normAutofit/>
          </a:bodyPr>
          <a:lstStyle/>
          <a:p>
            <a:r>
              <a:rPr lang="en-US" dirty="0" smtClean="0"/>
              <a:t>Student receives ADA plan. </a:t>
            </a:r>
          </a:p>
          <a:p>
            <a:r>
              <a:rPr lang="en-US" dirty="0" smtClean="0"/>
              <a:t>Learns how to use the plan.</a:t>
            </a:r>
          </a:p>
          <a:p>
            <a:r>
              <a:rPr lang="en-US" dirty="0" smtClean="0"/>
              <a:t>Explores resources &amp; supports.</a:t>
            </a:r>
          </a:p>
          <a:p>
            <a:r>
              <a:rPr lang="en-US" dirty="0" smtClean="0"/>
              <a:t>Can be completed in person or by phone.</a:t>
            </a:r>
          </a:p>
          <a:p>
            <a:r>
              <a:rPr lang="en-US" dirty="0" smtClean="0"/>
              <a:t>ADA/504 </a:t>
            </a:r>
            <a:r>
              <a:rPr lang="en-US" dirty="0"/>
              <a:t>forms are forwarded to the student to e-mail to professors.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72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Things to Know: </a:t>
            </a:r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Accommodation requests should happen as soon as possible after acceptance to OCC.</a:t>
            </a:r>
          </a:p>
          <a:p>
            <a:r>
              <a:rPr lang="en-US" dirty="0" smtClean="0"/>
              <a:t>Requests </a:t>
            </a:r>
            <a:r>
              <a:rPr lang="en-US" b="1" dirty="0" smtClean="0"/>
              <a:t>can</a:t>
            </a:r>
            <a:r>
              <a:rPr lang="en-US" dirty="0" smtClean="0"/>
              <a:t> be submitted at anytime.</a:t>
            </a:r>
          </a:p>
          <a:p>
            <a:r>
              <a:rPr lang="en-US" dirty="0" smtClean="0"/>
              <a:t>Approval may take up to 2 weeks-1 month.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49" y="48768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662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Responsibilities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Students must forward their accommodation plans to each professor individually. </a:t>
            </a:r>
          </a:p>
          <a:p>
            <a:r>
              <a:rPr lang="en-US" dirty="0" smtClean="0"/>
              <a:t>Students are encouraged to send the accommodation plan on the FIRST day of class. </a:t>
            </a:r>
          </a:p>
          <a:p>
            <a:r>
              <a:rPr lang="en-US" dirty="0" smtClean="0"/>
              <a:t>Students must communicate with the professor about their needs.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r>
              <a:rPr lang="en-US" dirty="0" smtClean="0"/>
              <a:t>DS does not disclose accommodation plans to professors.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0980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Reasonable </a:t>
            </a:r>
            <a:r>
              <a:rPr lang="en-US" dirty="0"/>
              <a:t>Accommodations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1"/>
            <a:ext cx="3352800" cy="3657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Extra time on testing </a:t>
            </a:r>
          </a:p>
          <a:p>
            <a:r>
              <a:rPr lang="en-US" dirty="0"/>
              <a:t>Distraction limited testing environment</a:t>
            </a:r>
          </a:p>
          <a:p>
            <a:r>
              <a:rPr lang="en-US" dirty="0" smtClean="0"/>
              <a:t>Sign </a:t>
            </a:r>
            <a:r>
              <a:rPr lang="en-US" dirty="0"/>
              <a:t>Language interpreters</a:t>
            </a:r>
          </a:p>
          <a:p>
            <a:r>
              <a:rPr lang="en-US" dirty="0"/>
              <a:t>Access to digital format texts </a:t>
            </a:r>
          </a:p>
          <a:p>
            <a:r>
              <a:rPr lang="en-US" dirty="0"/>
              <a:t>Enlarged print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1"/>
            <a:ext cx="4114800" cy="41147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Preferential Seating</a:t>
            </a:r>
          </a:p>
          <a:p>
            <a:r>
              <a:rPr lang="en-US" dirty="0" smtClean="0"/>
              <a:t>Split testing</a:t>
            </a:r>
          </a:p>
          <a:p>
            <a:r>
              <a:rPr lang="en-US" dirty="0" smtClean="0"/>
              <a:t>Assistive listening devices</a:t>
            </a:r>
          </a:p>
          <a:p>
            <a:r>
              <a:rPr lang="en-US" dirty="0" smtClean="0"/>
              <a:t>Basic function Calculator</a:t>
            </a:r>
          </a:p>
          <a:p>
            <a:r>
              <a:rPr lang="en-US" dirty="0" smtClean="0"/>
              <a:t>Accessible furniture</a:t>
            </a:r>
          </a:p>
          <a:p>
            <a:r>
              <a:rPr lang="en-US" dirty="0"/>
              <a:t>Assistive </a:t>
            </a:r>
            <a:r>
              <a:rPr lang="en-US" dirty="0" smtClean="0"/>
              <a:t>Technology</a:t>
            </a:r>
          </a:p>
          <a:p>
            <a:r>
              <a:rPr lang="en-US" dirty="0"/>
              <a:t>Recording </a:t>
            </a:r>
            <a:r>
              <a:rPr lang="en-US" dirty="0" smtClean="0"/>
              <a:t>lectures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Distance Learning Accommodations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Extended testing time.</a:t>
            </a:r>
          </a:p>
          <a:p>
            <a:r>
              <a:rPr lang="en-US" dirty="0" smtClean="0"/>
              <a:t>Alternate format texts.</a:t>
            </a:r>
          </a:p>
          <a:p>
            <a:pPr lvl="1"/>
            <a:r>
              <a:rPr lang="en-US" dirty="0" smtClean="0"/>
              <a:t>Audio books</a:t>
            </a:r>
          </a:p>
          <a:p>
            <a:pPr lvl="1"/>
            <a:r>
              <a:rPr lang="en-US" dirty="0" smtClean="0"/>
              <a:t>Digital books</a:t>
            </a:r>
          </a:p>
          <a:p>
            <a:r>
              <a:rPr lang="en-US" dirty="0" smtClean="0"/>
              <a:t>Accessible documents, videos and websites should be STANDARD (ex. Captioning, audio transcripts)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*OCC DS does not approve extended time on assignments.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35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Professor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Acknowledge the ADA/504 Plan.</a:t>
            </a:r>
          </a:p>
          <a:p>
            <a:r>
              <a:rPr lang="en-US" dirty="0" smtClean="0"/>
              <a:t>Collaborate with the student.</a:t>
            </a:r>
          </a:p>
          <a:p>
            <a:r>
              <a:rPr lang="en-US" dirty="0" smtClean="0"/>
              <a:t>Does not seek medical/personal information from the student.</a:t>
            </a:r>
          </a:p>
          <a:p>
            <a:r>
              <a:rPr lang="en-US" dirty="0"/>
              <a:t>If concerned about accommodations, reach out to DS.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0465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Universal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“The design of products and environments to be usable by all students, to the greatest extent possible, without the need for adaptation or specialized design”- Ron Mace</a:t>
            </a:r>
          </a:p>
          <a:p>
            <a:pPr marL="393192" lvl="1" indent="0">
              <a:buNone/>
            </a:pPr>
            <a:r>
              <a:rPr lang="en-US" u="sng" dirty="0" smtClean="0"/>
              <a:t>Examples: </a:t>
            </a:r>
          </a:p>
          <a:p>
            <a:r>
              <a:rPr lang="en-US" dirty="0" smtClean="0"/>
              <a:t>Allowing students to turn in assignments early for feedback.</a:t>
            </a:r>
          </a:p>
          <a:p>
            <a:r>
              <a:rPr lang="en-US" dirty="0" smtClean="0"/>
              <a:t>Class </a:t>
            </a:r>
            <a:r>
              <a:rPr lang="en-US" dirty="0"/>
              <a:t>outlines and </a:t>
            </a:r>
            <a:r>
              <a:rPr lang="en-US" dirty="0" smtClean="0"/>
              <a:t>notes.</a:t>
            </a:r>
          </a:p>
          <a:p>
            <a:r>
              <a:rPr lang="en-US" dirty="0" smtClean="0"/>
              <a:t>e-book, screen reading and speech-to-text access. </a:t>
            </a:r>
          </a:p>
          <a:p>
            <a:r>
              <a:rPr lang="en-US" dirty="0" smtClean="0"/>
              <a:t>Captioned videos and transcripts.</a:t>
            </a:r>
          </a:p>
          <a:p>
            <a:pPr marL="0" indent="0" algn="ctr">
              <a:buNone/>
            </a:pPr>
            <a:r>
              <a:rPr lang="en-US" b="1" dirty="0" smtClean="0"/>
              <a:t>http</a:t>
            </a:r>
            <a:r>
              <a:rPr lang="en-US" b="1" dirty="0"/>
              <a:t>://www.cast.org/</a:t>
            </a:r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Accessibility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Provides equal access and opportunity.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Protects our institution legally.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Students have rights to accessible information.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Reduces the need for accommodations. 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Encourage staff to seek training  &amp; support.</a:t>
            </a:r>
            <a:endParaRPr lang="en-US" sz="2800" dirty="0">
              <a:solidFill>
                <a:schemeClr val="tx1"/>
              </a:solidFill>
            </a:endParaRPr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32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2057400"/>
            <a:ext cx="7315200" cy="388619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Disability and legal information 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The role &amp; process of Disability Services (DS)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Reasonable Accommodations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Universal Design &amp; Web Accessibility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FAQs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Questions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7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should eLearning staff or professors do if a student self-identifies?</a:t>
            </a:r>
          </a:p>
          <a:p>
            <a:r>
              <a:rPr lang="en-US" dirty="0" smtClean="0"/>
              <a:t>What if the student e-mails medical documentation to eLearning staff/professors?</a:t>
            </a:r>
          </a:p>
          <a:p>
            <a:r>
              <a:rPr lang="en-US" dirty="0" smtClean="0"/>
              <a:t>Does a student with a disability need to use their accommodations in every course?</a:t>
            </a:r>
          </a:p>
          <a:p>
            <a:r>
              <a:rPr lang="en-US" dirty="0" smtClean="0"/>
              <a:t>Can I approve accommodations without seeing a plan?</a:t>
            </a:r>
          </a:p>
          <a:p>
            <a:r>
              <a:rPr lang="en-US" dirty="0" smtClean="0"/>
              <a:t>How do I know if my documents are accessible?</a:t>
            </a:r>
          </a:p>
          <a:p>
            <a:r>
              <a:rPr lang="en-US" dirty="0" smtClean="0"/>
              <a:t>Who can help with UD or web accessibility?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00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8600" y="2286000"/>
            <a:ext cx="41148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Gina Zippo-Mazur, MS, CRC, CPRP</a:t>
            </a:r>
            <a:endParaRPr lang="en-US" sz="2000" dirty="0"/>
          </a:p>
          <a:p>
            <a:pPr algn="ctr"/>
            <a:r>
              <a:rPr lang="en-US" sz="2000" dirty="0"/>
              <a:t>Coordinator of Disability Services</a:t>
            </a:r>
          </a:p>
          <a:p>
            <a:pPr algn="ctr"/>
            <a:r>
              <a:rPr lang="en-US" sz="2000" b="1" i="1" dirty="0"/>
              <a:t>Center for Student Success</a:t>
            </a:r>
            <a:endParaRPr lang="en-US" sz="2000" dirty="0"/>
          </a:p>
          <a:p>
            <a:pPr algn="ctr"/>
            <a:r>
              <a:rPr lang="en-US" sz="2000" dirty="0"/>
              <a:t>Ocean County College </a:t>
            </a:r>
          </a:p>
          <a:p>
            <a:pPr algn="ctr"/>
            <a:r>
              <a:rPr lang="en-US" sz="2000" dirty="0" smtClean="0"/>
              <a:t> 732.255.0400 ext. 2427</a:t>
            </a:r>
            <a:endParaRPr lang="en-US" sz="2000" dirty="0"/>
          </a:p>
          <a:p>
            <a:pPr algn="ctr"/>
            <a:r>
              <a:rPr lang="en-US" sz="2000" b="1" u="sng" dirty="0">
                <a:hlinkClick r:id="rId2"/>
              </a:rPr>
              <a:t>gzippo-mazur@ocean.edu</a:t>
            </a:r>
            <a:r>
              <a:rPr lang="en-US" sz="2000" b="1" dirty="0"/>
              <a:t> </a:t>
            </a:r>
            <a:r>
              <a:rPr lang="en-US" sz="2000" b="1" dirty="0" smtClean="0"/>
              <a:t> </a:t>
            </a:r>
            <a:r>
              <a:rPr lang="en-US" dirty="0"/>
              <a:t> </a:t>
            </a:r>
          </a:p>
          <a:p>
            <a:r>
              <a:rPr lang="en-US" dirty="0"/>
              <a:t>    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52600"/>
            <a:ext cx="3111378" cy="4901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47800" y="304800"/>
            <a:ext cx="5972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2">
                    <a:lumMod val="75000"/>
                  </a:schemeClr>
                </a:solidFill>
              </a:rPr>
              <a:t>Questions?</a:t>
            </a:r>
            <a:endParaRPr lang="en-US" sz="36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0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Ocean County College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0"/>
            <a:ext cx="8077200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onstantia" panose="02030602050306030303" pitchFamily="18" charset="0"/>
              </a:rPr>
              <a:t>There are </a:t>
            </a:r>
            <a:r>
              <a:rPr lang="en-US" b="1" dirty="0">
                <a:solidFill>
                  <a:srgbClr val="FF0000"/>
                </a:solidFill>
                <a:latin typeface="Constantia" panose="02030602050306030303" pitchFamily="18" charset="0"/>
              </a:rPr>
              <a:t>over 400 </a:t>
            </a:r>
            <a:r>
              <a:rPr lang="en-US" dirty="0">
                <a:latin typeface="Constantia" panose="02030602050306030303" pitchFamily="18" charset="0"/>
              </a:rPr>
              <a:t>students </a:t>
            </a:r>
            <a:r>
              <a:rPr lang="en-US" dirty="0" smtClean="0">
                <a:latin typeface="Constantia" panose="02030602050306030303" pitchFamily="18" charset="0"/>
              </a:rPr>
              <a:t>with </a:t>
            </a:r>
            <a:r>
              <a:rPr lang="en-US" dirty="0">
                <a:latin typeface="Constantia" panose="02030602050306030303" pitchFamily="18" charset="0"/>
              </a:rPr>
              <a:t>a documented </a:t>
            </a:r>
            <a:r>
              <a:rPr lang="en-US" dirty="0" smtClean="0">
                <a:latin typeface="Constantia" panose="02030602050306030303" pitchFamily="18" charset="0"/>
              </a:rPr>
              <a:t>disability </a:t>
            </a:r>
            <a:r>
              <a:rPr lang="en-US" b="1" u="sng" dirty="0" smtClean="0">
                <a:latin typeface="Constantia" panose="02030602050306030303" pitchFamily="18" charset="0"/>
              </a:rPr>
              <a:t>each </a:t>
            </a:r>
            <a:r>
              <a:rPr lang="en-US" dirty="0" smtClean="0">
                <a:latin typeface="Constantia" panose="02030602050306030303" pitchFamily="18" charset="0"/>
              </a:rPr>
              <a:t>semester.</a:t>
            </a:r>
          </a:p>
          <a:p>
            <a:endParaRPr lang="en-US" dirty="0">
              <a:latin typeface="Constantia" panose="02030602050306030303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onstantia" panose="02030602050306030303" pitchFamily="18" charset="0"/>
              </a:rPr>
              <a:t>eLearning registration Fall 14 &amp; Spring 15</a:t>
            </a:r>
          </a:p>
          <a:p>
            <a:endParaRPr lang="en-US" dirty="0" smtClean="0">
              <a:latin typeface="Constantia" panose="02030602050306030303" pitchFamily="18" charset="0"/>
            </a:endParaRPr>
          </a:p>
          <a:p>
            <a:pPr marL="393192" lvl="1" indent="0">
              <a:buNone/>
            </a:pPr>
            <a:endParaRPr lang="en-US" dirty="0" smtClean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US" dirty="0" smtClean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US" dirty="0"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5647359"/>
              </p:ext>
            </p:extLst>
          </p:nvPr>
        </p:nvGraphicFramePr>
        <p:xfrm>
          <a:off x="1371600" y="4191000"/>
          <a:ext cx="6096000" cy="11074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Semester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Fall 14 &amp; QT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Spring 15 &amp; QT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Students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93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credits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485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7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457200"/>
            <a:ext cx="6965245" cy="630218"/>
          </a:xfrm>
        </p:spPr>
        <p:txBody>
          <a:bodyPr>
            <a:normAutofit/>
          </a:bodyPr>
          <a:lstStyle/>
          <a:p>
            <a:r>
              <a:rPr lang="en-US" dirty="0" smtClean="0"/>
              <a:t>Definition of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305800" cy="5029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Having a record of a mental </a:t>
            </a:r>
            <a:r>
              <a:rPr lang="en-US" dirty="0"/>
              <a:t>and/or physical impairment that substantially limits </a:t>
            </a:r>
            <a:r>
              <a:rPr lang="en-US" u="sng" dirty="0"/>
              <a:t>one or more major life activities </a:t>
            </a:r>
            <a:r>
              <a:rPr lang="en-US" dirty="0"/>
              <a:t>such as caring for oneself, walking, seeing, hearing, breathing, working, and/or learning.  </a:t>
            </a:r>
            <a:endParaRPr lang="en-US" dirty="0" smtClean="0"/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algn="ctr"/>
            <a:r>
              <a:rPr lang="en-US" dirty="0" smtClean="0"/>
              <a:t>Psychiatric disabilities 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peech </a:t>
            </a:r>
            <a:r>
              <a:rPr lang="en-US" dirty="0"/>
              <a:t>and/or hearing </a:t>
            </a:r>
            <a:r>
              <a:rPr lang="en-US" dirty="0" smtClean="0"/>
              <a:t>impairment</a:t>
            </a:r>
          </a:p>
          <a:p>
            <a:pPr algn="ctr"/>
            <a:r>
              <a:rPr lang="en-US" dirty="0" smtClean="0"/>
              <a:t>Visual impairment</a:t>
            </a:r>
            <a:endParaRPr lang="en-US" dirty="0"/>
          </a:p>
          <a:p>
            <a:pPr algn="ctr"/>
            <a:r>
              <a:rPr lang="en-US" dirty="0" smtClean="0"/>
              <a:t>Mobility </a:t>
            </a:r>
            <a:r>
              <a:rPr lang="en-US" dirty="0"/>
              <a:t>impairment</a:t>
            </a:r>
          </a:p>
          <a:p>
            <a:pPr algn="ctr"/>
            <a:r>
              <a:rPr lang="en-US" dirty="0" smtClean="0"/>
              <a:t>Learning disabilities</a:t>
            </a:r>
            <a:endParaRPr lang="en-US" dirty="0"/>
          </a:p>
          <a:p>
            <a:pPr algn="ctr"/>
            <a:r>
              <a:rPr lang="en-US" dirty="0" smtClean="0"/>
              <a:t>Chronic illnesses</a:t>
            </a:r>
          </a:p>
          <a:p>
            <a:pPr algn="ctr"/>
            <a:r>
              <a:rPr lang="en-US" dirty="0" smtClean="0"/>
              <a:t>Traumatic Brain Injury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6965245" cy="5540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Legal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077200" cy="4876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ADA </a:t>
            </a:r>
            <a:r>
              <a:rPr lang="en-US" b="1" dirty="0"/>
              <a:t>- Americans with Disabilities Act of 1990</a:t>
            </a:r>
          </a:p>
          <a:p>
            <a:r>
              <a:rPr lang="en-US" dirty="0"/>
              <a:t>Federal civil rights law </a:t>
            </a:r>
            <a:r>
              <a:rPr lang="en-US" dirty="0" smtClean="0"/>
              <a:t>mandating </a:t>
            </a:r>
            <a:r>
              <a:rPr lang="en-US" dirty="0"/>
              <a:t>equal opportunity.</a:t>
            </a:r>
          </a:p>
          <a:p>
            <a:r>
              <a:rPr lang="en-US" dirty="0"/>
              <a:t>Ensures equal access to </a:t>
            </a:r>
            <a:r>
              <a:rPr lang="en-US" dirty="0" smtClean="0"/>
              <a:t>programs/facilities.</a:t>
            </a:r>
            <a:endParaRPr lang="en-US" dirty="0"/>
          </a:p>
          <a:p>
            <a:r>
              <a:rPr lang="en-US" dirty="0"/>
              <a:t>Protects individuals </a:t>
            </a:r>
            <a:r>
              <a:rPr lang="en-US" dirty="0" smtClean="0"/>
              <a:t>from </a:t>
            </a:r>
            <a:r>
              <a:rPr lang="en-US" dirty="0"/>
              <a:t>discrimination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Section </a:t>
            </a:r>
            <a:r>
              <a:rPr lang="en-US" b="1" dirty="0"/>
              <a:t>504 of the Rehabilitation Act of 1973</a:t>
            </a:r>
          </a:p>
          <a:p>
            <a:r>
              <a:rPr lang="en-US" dirty="0"/>
              <a:t>Law that prohibits discrimination based on disability for federally funded programs and activities.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Family </a:t>
            </a:r>
            <a:r>
              <a:rPr lang="en-US" b="1" dirty="0"/>
              <a:t>Education Rights  </a:t>
            </a:r>
            <a:r>
              <a:rPr lang="en-US" b="1" dirty="0" smtClean="0"/>
              <a:t>&amp; Privacy </a:t>
            </a:r>
            <a:r>
              <a:rPr lang="en-US" b="1" dirty="0"/>
              <a:t>Act</a:t>
            </a:r>
          </a:p>
          <a:p>
            <a:r>
              <a:rPr lang="en-US" dirty="0"/>
              <a:t>Federal law that protects the privacy of student education </a:t>
            </a:r>
            <a:r>
              <a:rPr lang="en-US" dirty="0" smtClean="0"/>
              <a:t>records including DS records.</a:t>
            </a:r>
          </a:p>
          <a:p>
            <a:r>
              <a:rPr lang="en-US" dirty="0" smtClean="0"/>
              <a:t>FERPA release and DS services.</a:t>
            </a:r>
          </a:p>
          <a:p>
            <a:r>
              <a:rPr lang="en-US" dirty="0" smtClean="0"/>
              <a:t>DS can not disclose diagnostic disability information, academic progress or reports to faculty, staff or family.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i="1" dirty="0"/>
              <a:t>DS </a:t>
            </a:r>
            <a:r>
              <a:rPr lang="en-US" i="1" dirty="0" smtClean="0"/>
              <a:t>does not operate under Health </a:t>
            </a:r>
            <a:r>
              <a:rPr lang="en-US" i="1" dirty="0"/>
              <a:t>Insurance Portability and Accountability Act </a:t>
            </a:r>
            <a:r>
              <a:rPr lang="en-US" i="1" dirty="0" smtClean="0"/>
              <a:t>(HIPPA)regulations.</a:t>
            </a:r>
          </a:p>
        </p:txBody>
      </p:sp>
    </p:spTree>
    <p:extLst>
      <p:ext uri="{BB962C8B-B14F-4D97-AF65-F5344CB8AC3E}">
        <p14:creationId xmlns:p14="http://schemas.microsoft.com/office/powerpoint/2010/main" val="305644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152400"/>
            <a:ext cx="6965245" cy="1142999"/>
          </a:xfrm>
        </p:spPr>
        <p:txBody>
          <a:bodyPr>
            <a:normAutofit/>
          </a:bodyPr>
          <a:lstStyle/>
          <a:p>
            <a:r>
              <a:rPr lang="en-US" dirty="0" smtClean="0"/>
              <a:t>Disability Services (DS)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305800" cy="4953000"/>
          </a:xfrm>
        </p:spPr>
        <p:txBody>
          <a:bodyPr>
            <a:normAutofit/>
          </a:bodyPr>
          <a:lstStyle/>
          <a:p>
            <a:r>
              <a:rPr lang="en-US" dirty="0"/>
              <a:t>Evaluates </a:t>
            </a:r>
            <a:r>
              <a:rPr lang="en-US" dirty="0" smtClean="0"/>
              <a:t>medical </a:t>
            </a:r>
            <a:r>
              <a:rPr lang="en-US" dirty="0"/>
              <a:t>documentation &amp; reports.</a:t>
            </a:r>
          </a:p>
          <a:p>
            <a:r>
              <a:rPr lang="en-US" dirty="0"/>
              <a:t>Accommodation planning.</a:t>
            </a:r>
          </a:p>
          <a:p>
            <a:r>
              <a:rPr lang="en-US" dirty="0" smtClean="0"/>
              <a:t>Academic advising and coaching.</a:t>
            </a:r>
          </a:p>
          <a:p>
            <a:r>
              <a:rPr lang="en-US" dirty="0" smtClean="0"/>
              <a:t>Faculty/staff guidance, support and training.</a:t>
            </a:r>
          </a:p>
          <a:p>
            <a:r>
              <a:rPr lang="en-US" dirty="0" smtClean="0"/>
              <a:t>Campus wide disability education/consultation.</a:t>
            </a:r>
          </a:p>
          <a:p>
            <a:r>
              <a:rPr lang="en-US" dirty="0" smtClean="0"/>
              <a:t>Physical accessibility of buildings/classrooms.</a:t>
            </a:r>
          </a:p>
          <a:p>
            <a:r>
              <a:rPr lang="en-US" dirty="0" smtClean="0"/>
              <a:t>Universal design/instructional accessibility.</a:t>
            </a:r>
          </a:p>
          <a:p>
            <a:r>
              <a:rPr lang="en-US" dirty="0"/>
              <a:t>Referrals to onsite and offsite resources.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Accommodation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step:  </a:t>
            </a:r>
            <a:r>
              <a:rPr lang="en-US" dirty="0" smtClean="0"/>
              <a:t>Self-Identify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nd</a:t>
            </a:r>
            <a:r>
              <a:rPr lang="en-US" b="1" dirty="0" smtClean="0">
                <a:solidFill>
                  <a:srgbClr val="FF0000"/>
                </a:solidFill>
              </a:rPr>
              <a:t> Step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/>
              <a:t>D</a:t>
            </a:r>
            <a:r>
              <a:rPr lang="en-US" dirty="0" smtClean="0"/>
              <a:t>ocumentation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baseline="30000" dirty="0" smtClean="0">
                <a:solidFill>
                  <a:srgbClr val="FF0000"/>
                </a:solidFill>
              </a:rPr>
              <a:t>rd</a:t>
            </a:r>
            <a:r>
              <a:rPr lang="en-US" b="1" dirty="0" smtClean="0">
                <a:solidFill>
                  <a:srgbClr val="FF0000"/>
                </a:solidFill>
              </a:rPr>
              <a:t> Step: </a:t>
            </a:r>
            <a:r>
              <a:rPr lang="en-US" dirty="0" smtClean="0"/>
              <a:t>Intake meeting </a:t>
            </a:r>
          </a:p>
          <a:p>
            <a:endParaRPr lang="en-US" dirty="0"/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The process is the same for on campus students </a:t>
            </a:r>
          </a:p>
          <a:p>
            <a:pPr marL="0" indent="0" algn="ctr">
              <a:buNone/>
            </a:pPr>
            <a:r>
              <a:rPr lang="en-US" dirty="0" smtClean="0"/>
              <a:t>and e-learning students.</a:t>
            </a:r>
          </a:p>
          <a:p>
            <a:pPr marL="0" indent="0" algn="ctr">
              <a:buNone/>
            </a:pPr>
            <a:r>
              <a:rPr lang="en-US" dirty="0" smtClean="0"/>
              <a:t>Accommodations are </a:t>
            </a:r>
            <a:r>
              <a:rPr lang="en-US" b="1" dirty="0" smtClean="0"/>
              <a:t>voluntary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8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152400"/>
            <a:ext cx="6965245" cy="120248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 Step: </a:t>
            </a:r>
            <a:r>
              <a:rPr lang="en-US" dirty="0" smtClean="0"/>
              <a:t>Self-Identify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2057400"/>
            <a:ext cx="7299960" cy="4343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Student can identify to anyone at anytime.</a:t>
            </a:r>
          </a:p>
          <a:p>
            <a:r>
              <a:rPr lang="en-US" dirty="0" smtClean="0"/>
              <a:t>Student can contact DS for more information.</a:t>
            </a:r>
          </a:p>
          <a:p>
            <a:r>
              <a:rPr lang="en-US" dirty="0" smtClean="0"/>
              <a:t>DS can mail or e-mail the intake packet OR download the intake packet on </a:t>
            </a:r>
            <a:r>
              <a:rPr lang="en-US" dirty="0"/>
              <a:t>Ocean.edu </a:t>
            </a:r>
            <a:r>
              <a:rPr lang="en-US" dirty="0" smtClean="0"/>
              <a:t>Keyword “Disability Services” under forms.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56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4493</TotalTime>
  <Words>886</Words>
  <Application>Microsoft Office PowerPoint</Application>
  <PresentationFormat>On-screen Show (4:3)</PresentationFormat>
  <Paragraphs>185</Paragraphs>
  <Slides>21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Civic</vt:lpstr>
      <vt:lpstr>     Disability Services at Ocean County College </vt:lpstr>
      <vt:lpstr>Agenda </vt:lpstr>
      <vt:lpstr>Ocean County College </vt:lpstr>
      <vt:lpstr>Definition of Disability</vt:lpstr>
      <vt:lpstr> Legal Information </vt:lpstr>
      <vt:lpstr>FERPA</vt:lpstr>
      <vt:lpstr>Disability Services (DS)</vt:lpstr>
      <vt:lpstr>Accommodation Process</vt:lpstr>
      <vt:lpstr>1st Step: Self-Identify</vt:lpstr>
      <vt:lpstr>2nd Step: Documentation</vt:lpstr>
      <vt:lpstr>Things to Know: Documentation</vt:lpstr>
      <vt:lpstr>3rd Step: Intake meeting</vt:lpstr>
      <vt:lpstr>Things to Know: Timeline</vt:lpstr>
      <vt:lpstr>Student Responsibilities </vt:lpstr>
      <vt:lpstr>Reasonable Accommodations</vt:lpstr>
      <vt:lpstr>Distance Learning Accommodations</vt:lpstr>
      <vt:lpstr>Professor Responsibilities</vt:lpstr>
      <vt:lpstr>Universal Design</vt:lpstr>
      <vt:lpstr>Web Accessibility </vt:lpstr>
      <vt:lpstr>FAQs</vt:lpstr>
      <vt:lpstr>PowerPoint Presentation</vt:lpstr>
    </vt:vector>
  </TitlesOfParts>
  <Company>Ocean County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Zippo-Mazur</dc:creator>
  <cp:lastModifiedBy>Gina Zippo-Mazur</cp:lastModifiedBy>
  <cp:revision>474</cp:revision>
  <cp:lastPrinted>2015-04-22T15:59:19Z</cp:lastPrinted>
  <dcterms:created xsi:type="dcterms:W3CDTF">2015-03-20T12:59:53Z</dcterms:created>
  <dcterms:modified xsi:type="dcterms:W3CDTF">2015-08-06T13:30:48Z</dcterms:modified>
</cp:coreProperties>
</file>